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35" r:id="rId1"/>
  </p:sldMasterIdLst>
  <p:sldIdLst>
    <p:sldId id="256" r:id="rId2"/>
    <p:sldId id="257" r:id="rId3"/>
    <p:sldId id="269" r:id="rId4"/>
    <p:sldId id="262" r:id="rId5"/>
    <p:sldId id="259" r:id="rId6"/>
    <p:sldId id="261" r:id="rId7"/>
    <p:sldId id="264" r:id="rId8"/>
    <p:sldId id="265" r:id="rId9"/>
    <p:sldId id="260" r:id="rId10"/>
    <p:sldId id="263" r:id="rId11"/>
    <p:sldId id="258" r:id="rId12"/>
    <p:sldId id="268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81"/>
  </p:normalViewPr>
  <p:slideViewPr>
    <p:cSldViewPr snapToGrid="0" snapToObjects="1">
      <p:cViewPr varScale="1">
        <p:scale>
          <a:sx n="114" d="100"/>
          <a:sy n="114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58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451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3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310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299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2824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4825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96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45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1980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6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9402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bc.com/news/av/technology-43211192/moon-to-get-4g-mobile-networ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3ADC27C-337E-8F44-807C-91CA3E8E2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25795"/>
            <a:ext cx="12186053" cy="761628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17E95C8-D0C5-014D-AD28-1FB6C7936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1538"/>
            <a:ext cx="9144000" cy="1655762"/>
          </a:xfrm>
        </p:spPr>
        <p:txBody>
          <a:bodyPr/>
          <a:lstStyle/>
          <a:p>
            <a:r>
              <a:rPr lang="en-US" dirty="0"/>
              <a:t>Kaitlin </a:t>
            </a:r>
            <a:r>
              <a:rPr lang="en-US" dirty="0" err="1"/>
              <a:t>Puryear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E376F0-0DC2-4B4C-A56D-654D8AB76B18}"/>
              </a:ext>
            </a:extLst>
          </p:cNvPr>
          <p:cNvSpPr/>
          <p:nvPr/>
        </p:nvSpPr>
        <p:spPr>
          <a:xfrm>
            <a:off x="2784068" y="1686251"/>
            <a:ext cx="6623865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7200" b="1" cap="none" spc="0" dirty="0">
                <a:ln/>
                <a:solidFill>
                  <a:schemeClr val="accent3"/>
                </a:solidFill>
                <a:effectLst/>
              </a:rPr>
              <a:t>Transmitting </a:t>
            </a:r>
          </a:p>
          <a:p>
            <a:pPr algn="ctr"/>
            <a:r>
              <a:rPr lang="en-US" sz="7200" b="1" cap="none" spc="0" dirty="0">
                <a:ln/>
                <a:solidFill>
                  <a:schemeClr val="accent3"/>
                </a:solidFill>
                <a:effectLst/>
              </a:rPr>
              <a:t>Data From Space</a:t>
            </a:r>
          </a:p>
        </p:txBody>
      </p:sp>
    </p:spTree>
    <p:extLst>
      <p:ext uri="{BB962C8B-B14F-4D97-AF65-F5344CB8AC3E}">
        <p14:creationId xmlns:p14="http://schemas.microsoft.com/office/powerpoint/2010/main" val="3847294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A3B23D-743F-6F47-AA0A-0ACB086206BB}"/>
              </a:ext>
            </a:extLst>
          </p:cNvPr>
          <p:cNvSpPr/>
          <p:nvPr/>
        </p:nvSpPr>
        <p:spPr>
          <a:xfrm>
            <a:off x="838200" y="225441"/>
            <a:ext cx="3895618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dirty="0">
                <a:ln/>
                <a:solidFill>
                  <a:schemeClr val="accent3"/>
                </a:solidFill>
              </a:rPr>
              <a:t>Spirit &amp; </a:t>
            </a:r>
          </a:p>
          <a:p>
            <a:r>
              <a:rPr lang="en-US" sz="5400" b="1" dirty="0">
                <a:ln/>
                <a:solidFill>
                  <a:schemeClr val="accent3"/>
                </a:solidFill>
              </a:rPr>
              <a:t>Opportunity</a:t>
            </a:r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 </a:t>
            </a:r>
          </a:p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Science Data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7C7607-ED79-6E49-AC7B-91F40868B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46238">
            <a:off x="-535262" y="3289174"/>
            <a:ext cx="8631791" cy="328961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BE1DCD5-95EB-5C49-BA14-1B7C6EA8A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5316" y="449040"/>
            <a:ext cx="6724185" cy="26728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9FC6FA-6247-E548-B712-31113C7A30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72"/>
          <a:stretch/>
        </p:blipFill>
        <p:spPr>
          <a:xfrm>
            <a:off x="7872761" y="3445995"/>
            <a:ext cx="4382428" cy="328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209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823E1-B72C-8948-93CE-7518489E7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Spirit and Opportunity use X Band Microwave-Radio Frequencies to communicate with Earth</a:t>
            </a:r>
          </a:p>
          <a:p>
            <a:pPr lvl="1"/>
            <a:r>
              <a:rPr lang="en-US" dirty="0"/>
              <a:t>(Think Radio Stations)</a:t>
            </a:r>
          </a:p>
          <a:p>
            <a:pPr lvl="1"/>
            <a:endParaRPr lang="en-US" sz="1050" dirty="0"/>
          </a:p>
          <a:p>
            <a:r>
              <a:rPr lang="en-US" dirty="0"/>
              <a:t>Frequency range of the X band is (arbitrarily) set at approximately 7.0 to 11.2 GHz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C5B6D7-9080-C24E-8457-2AAC4B64B505}"/>
              </a:ext>
            </a:extLst>
          </p:cNvPr>
          <p:cNvSpPr/>
          <p:nvPr/>
        </p:nvSpPr>
        <p:spPr>
          <a:xfrm>
            <a:off x="838200" y="615732"/>
            <a:ext cx="77669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Transmitting Martian Data</a:t>
            </a:r>
          </a:p>
        </p:txBody>
      </p:sp>
    </p:spTree>
    <p:extLst>
      <p:ext uri="{BB962C8B-B14F-4D97-AF65-F5344CB8AC3E}">
        <p14:creationId xmlns:p14="http://schemas.microsoft.com/office/powerpoint/2010/main" val="392861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823E1-B72C-8948-93CE-7518489E7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December 2014, NASA reported that </a:t>
            </a:r>
            <a:r>
              <a:rPr lang="en-US" i="1" dirty="0"/>
              <a:t>Opportunity</a:t>
            </a:r>
            <a:r>
              <a:rPr lang="en-US" dirty="0"/>
              <a:t> was suffering from “amnesia” events </a:t>
            </a:r>
          </a:p>
          <a:p>
            <a:pPr lvl="1"/>
            <a:r>
              <a:rPr lang="en-US" dirty="0"/>
              <a:t>in which the rover fails to write data, e.g. telemetry information, to non-volatile memory. </a:t>
            </a:r>
          </a:p>
          <a:p>
            <a:pPr lvl="1"/>
            <a:endParaRPr lang="en-US" sz="1000" dirty="0"/>
          </a:p>
          <a:p>
            <a:r>
              <a:rPr lang="en-US" dirty="0"/>
              <a:t>Believed to be due to an age-related fault </a:t>
            </a:r>
          </a:p>
          <a:p>
            <a:endParaRPr lang="en-US" sz="1050" dirty="0"/>
          </a:p>
          <a:p>
            <a:r>
              <a:rPr lang="en-US" dirty="0"/>
              <a:t>The rover was configured to operate in RAM-only mode, completely avoiding the use of non-volatile memory for storage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C5B6D7-9080-C24E-8457-2AAC4B64B505}"/>
              </a:ext>
            </a:extLst>
          </p:cNvPr>
          <p:cNvSpPr/>
          <p:nvPr/>
        </p:nvSpPr>
        <p:spPr>
          <a:xfrm>
            <a:off x="838200" y="615732"/>
            <a:ext cx="77669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Transmitting Martian Data</a:t>
            </a:r>
          </a:p>
        </p:txBody>
      </p:sp>
    </p:spTree>
    <p:extLst>
      <p:ext uri="{BB962C8B-B14F-4D97-AF65-F5344CB8AC3E}">
        <p14:creationId xmlns:p14="http://schemas.microsoft.com/office/powerpoint/2010/main" val="324446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C5B6D7-9080-C24E-8457-2AAC4B64B505}"/>
              </a:ext>
            </a:extLst>
          </p:cNvPr>
          <p:cNvSpPr/>
          <p:nvPr/>
        </p:nvSpPr>
        <p:spPr>
          <a:xfrm>
            <a:off x="838200" y="615732"/>
            <a:ext cx="39382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dirty="0">
                <a:ln/>
                <a:solidFill>
                  <a:schemeClr val="accent3"/>
                </a:solidFill>
              </a:rPr>
              <a:t>What’s next?</a:t>
            </a:r>
            <a:endParaRPr lang="en-US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79CDC-1AFF-114B-B529-CA408F855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9770" y="949093"/>
            <a:ext cx="5529766" cy="552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61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823E1-B72C-8948-93CE-7518489E7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Article published Feb 27, 2018 in BBC News</a:t>
            </a:r>
          </a:p>
          <a:p>
            <a:endParaRPr lang="en-US" sz="1000" dirty="0"/>
          </a:p>
          <a:p>
            <a:r>
              <a:rPr lang="en-US" dirty="0"/>
              <a:t>Vodafone and Nokia have laid out plans to launch a 4G mobile Network on the Moon by 2019</a:t>
            </a:r>
          </a:p>
          <a:p>
            <a:endParaRPr lang="en-US" sz="1050" dirty="0"/>
          </a:p>
          <a:p>
            <a:r>
              <a:rPr lang="en-US" dirty="0"/>
              <a:t>Lunar rovers will communicate information to a Lunar Base which will use the 4G network to transmit back to Earth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http://www.bbc.com/news/av/technology-43211192/moon-to-get-4g-mobile-network</a:t>
            </a:r>
            <a:r>
              <a:rPr lang="en-US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C5B6D7-9080-C24E-8457-2AAC4B64B505}"/>
              </a:ext>
            </a:extLst>
          </p:cNvPr>
          <p:cNvSpPr/>
          <p:nvPr/>
        </p:nvSpPr>
        <p:spPr>
          <a:xfrm>
            <a:off x="838200" y="615732"/>
            <a:ext cx="68137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dirty="0">
                <a:ln/>
                <a:solidFill>
                  <a:schemeClr val="accent3"/>
                </a:solidFill>
              </a:rPr>
              <a:t>Moon-Mobile Network</a:t>
            </a:r>
            <a:endParaRPr lang="en-US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74372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A3B23D-743F-6F47-AA0A-0ACB086206BB}"/>
              </a:ext>
            </a:extLst>
          </p:cNvPr>
          <p:cNvSpPr/>
          <p:nvPr/>
        </p:nvSpPr>
        <p:spPr>
          <a:xfrm>
            <a:off x="838200" y="805303"/>
            <a:ext cx="29317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Overview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CCB2C0-CD30-F348-913A-90906B6A91DC}"/>
              </a:ext>
            </a:extLst>
          </p:cNvPr>
          <p:cNvSpPr txBox="1"/>
          <p:nvPr/>
        </p:nvSpPr>
        <p:spPr>
          <a:xfrm>
            <a:off x="1127061" y="1940312"/>
            <a:ext cx="78942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Case Studies: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Jupiter: Juno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Mars: Spirit and Opportunity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Future Advances</a:t>
            </a:r>
          </a:p>
        </p:txBody>
      </p:sp>
    </p:spTree>
    <p:extLst>
      <p:ext uri="{BB962C8B-B14F-4D97-AF65-F5344CB8AC3E}">
        <p14:creationId xmlns:p14="http://schemas.microsoft.com/office/powerpoint/2010/main" val="1377180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A3B23D-743F-6F47-AA0A-0ACB086206BB}"/>
              </a:ext>
            </a:extLst>
          </p:cNvPr>
          <p:cNvSpPr/>
          <p:nvPr/>
        </p:nvSpPr>
        <p:spPr>
          <a:xfrm>
            <a:off x="838200" y="225441"/>
            <a:ext cx="48417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Juno Spacecraft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F1FE82-10B8-5341-8C50-FD9714AC5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1162" y="225441"/>
            <a:ext cx="5419492" cy="64001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F28AF0-9D1D-6A42-925A-71F37AE52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5660" y="1761893"/>
            <a:ext cx="3870804" cy="49734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CCB2C0-CD30-F348-913A-90906B6A91DC}"/>
              </a:ext>
            </a:extLst>
          </p:cNvPr>
          <p:cNvSpPr txBox="1"/>
          <p:nvPr/>
        </p:nvSpPr>
        <p:spPr>
          <a:xfrm>
            <a:off x="423746" y="1460811"/>
            <a:ext cx="264283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Launched:</a:t>
            </a:r>
          </a:p>
          <a:p>
            <a:r>
              <a:rPr lang="en-US" dirty="0"/>
              <a:t>August 5, 2011</a:t>
            </a:r>
          </a:p>
          <a:p>
            <a:endParaRPr lang="en-US" dirty="0"/>
          </a:p>
          <a:p>
            <a:r>
              <a:rPr lang="en-US" b="1" i="1" dirty="0"/>
              <a:t>Entered Jupiter’s gravity:</a:t>
            </a:r>
          </a:p>
          <a:p>
            <a:r>
              <a:rPr lang="en-US" dirty="0"/>
              <a:t>July 5, 2017</a:t>
            </a:r>
          </a:p>
          <a:p>
            <a:endParaRPr lang="en-US" dirty="0"/>
          </a:p>
          <a:p>
            <a:r>
              <a:rPr lang="en-US" b="1" i="1" dirty="0"/>
              <a:t>Payload:</a:t>
            </a:r>
          </a:p>
          <a:p>
            <a:r>
              <a:rPr lang="en-US" dirty="0"/>
              <a:t>9 science instruments</a:t>
            </a:r>
          </a:p>
          <a:p>
            <a:endParaRPr lang="en-US" dirty="0"/>
          </a:p>
          <a:p>
            <a:r>
              <a:rPr lang="en-US" b="1" i="1" dirty="0"/>
              <a:t>Mission Objectives:</a:t>
            </a:r>
          </a:p>
          <a:p>
            <a:r>
              <a:rPr lang="en-US" dirty="0"/>
              <a:t>- Determine H and O content</a:t>
            </a:r>
          </a:p>
          <a:p>
            <a:r>
              <a:rPr lang="en-US" dirty="0"/>
              <a:t>- Measure mass of core</a:t>
            </a:r>
          </a:p>
          <a:p>
            <a:r>
              <a:rPr lang="en-US" dirty="0"/>
              <a:t>- Map gravitational and magnetic fields</a:t>
            </a:r>
          </a:p>
        </p:txBody>
      </p:sp>
    </p:spTree>
    <p:extLst>
      <p:ext uri="{BB962C8B-B14F-4D97-AF65-F5344CB8AC3E}">
        <p14:creationId xmlns:p14="http://schemas.microsoft.com/office/powerpoint/2010/main" val="4023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4C9012D-2282-A94A-91EB-62FFDFC5D0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935" y="2026347"/>
            <a:ext cx="4367046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EA3B23D-743F-6F47-AA0A-0ACB086206BB}"/>
              </a:ext>
            </a:extLst>
          </p:cNvPr>
          <p:cNvSpPr/>
          <p:nvPr/>
        </p:nvSpPr>
        <p:spPr>
          <a:xfrm>
            <a:off x="838200" y="225441"/>
            <a:ext cx="383278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Juno </a:t>
            </a:r>
          </a:p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Science Data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BEB9CA-8056-2849-AAA1-34171226FC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r="8748"/>
          <a:stretch/>
        </p:blipFill>
        <p:spPr>
          <a:xfrm>
            <a:off x="4670981" y="273205"/>
            <a:ext cx="7416941" cy="4572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5346EF1-199C-3444-AF32-4BDC73B319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607" y="4237655"/>
            <a:ext cx="6010508" cy="275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406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1B83-F2F4-0840-9CE9-B89D88B47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On-board data storage capacity is a </a:t>
            </a:r>
            <a:r>
              <a:rPr lang="en-US" i="1" dirty="0"/>
              <a:t>very</a:t>
            </a:r>
            <a:r>
              <a:rPr lang="en-US" dirty="0"/>
              <a:t> limited resource. </a:t>
            </a:r>
          </a:p>
          <a:p>
            <a:pPr lvl="1" fontAlgn="base"/>
            <a:r>
              <a:rPr lang="en-US" dirty="0"/>
              <a:t>4 gigabytes of storage. </a:t>
            </a:r>
          </a:p>
          <a:p>
            <a:pPr lvl="1" fontAlgn="base"/>
            <a:r>
              <a:rPr lang="en-US" dirty="0"/>
              <a:t>General laptop RAM = 8 gigabytes.</a:t>
            </a:r>
          </a:p>
          <a:p>
            <a:pPr fontAlgn="base"/>
            <a:endParaRPr lang="en-US" sz="900" dirty="0"/>
          </a:p>
          <a:p>
            <a:pPr fontAlgn="base"/>
            <a:r>
              <a:rPr lang="en-US" dirty="0"/>
              <a:t>Nine instruments collecting data  simultaneously</a:t>
            </a:r>
          </a:p>
          <a:p>
            <a:pPr fontAlgn="base"/>
            <a:endParaRPr lang="en-US" sz="1000" dirty="0"/>
          </a:p>
          <a:p>
            <a:pPr fontAlgn="base"/>
            <a:r>
              <a:rPr lang="en-US" dirty="0"/>
              <a:t>Radio and Plasma wave analysis: 2 instruments together have been allocated just 2 gigabits (!!) of storage</a:t>
            </a:r>
          </a:p>
          <a:p>
            <a:pPr lvl="1" fontAlgn="base"/>
            <a:r>
              <a:rPr lang="en-US" dirty="0"/>
              <a:t>Gigabits, not gigabytes!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3CA477-81B6-374E-9D6A-7920FCDCB4B6}"/>
              </a:ext>
            </a:extLst>
          </p:cNvPr>
          <p:cNvSpPr/>
          <p:nvPr/>
        </p:nvSpPr>
        <p:spPr>
          <a:xfrm>
            <a:off x="838200" y="593429"/>
            <a:ext cx="62656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Data Storage on Juno</a:t>
            </a:r>
          </a:p>
        </p:txBody>
      </p:sp>
    </p:spTree>
    <p:extLst>
      <p:ext uri="{BB962C8B-B14F-4D97-AF65-F5344CB8AC3E}">
        <p14:creationId xmlns:p14="http://schemas.microsoft.com/office/powerpoint/2010/main" val="2263054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1B83-F2F4-0840-9CE9-B89D88B47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Juno doesn’t have to store that data forever.</a:t>
            </a:r>
          </a:p>
          <a:p>
            <a:pPr fontAlgn="base"/>
            <a:endParaRPr lang="en-US" sz="1050" dirty="0"/>
          </a:p>
          <a:p>
            <a:pPr fontAlgn="base"/>
            <a:r>
              <a:rPr lang="en-US" dirty="0"/>
              <a:t>During Jovian close-up, space craft swings close to Jupiter:</a:t>
            </a:r>
          </a:p>
          <a:p>
            <a:pPr lvl="1" fontAlgn="base"/>
            <a:r>
              <a:rPr lang="en-US" dirty="0"/>
              <a:t>Juno’s scientific instruments will start going through cycles of bingeing and purging, gobbling up information </a:t>
            </a:r>
          </a:p>
          <a:p>
            <a:pPr lvl="1" fontAlgn="base"/>
            <a:r>
              <a:rPr lang="en-US" dirty="0"/>
              <a:t>Sends information back to Earth via the Deep Space Network during the rest of the orbit. </a:t>
            </a:r>
          </a:p>
          <a:p>
            <a:pPr lvl="1" fontAlgn="base"/>
            <a:r>
              <a:rPr lang="en-US" dirty="0"/>
              <a:t>X band wavelength</a:t>
            </a:r>
          </a:p>
          <a:p>
            <a:pPr marL="0" indent="0" fontAlgn="base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3CA477-81B6-374E-9D6A-7920FCDCB4B6}"/>
              </a:ext>
            </a:extLst>
          </p:cNvPr>
          <p:cNvSpPr/>
          <p:nvPr/>
        </p:nvSpPr>
        <p:spPr>
          <a:xfrm>
            <a:off x="838200" y="660337"/>
            <a:ext cx="103100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Transmitting Jovian Data from Juno</a:t>
            </a:r>
          </a:p>
        </p:txBody>
      </p:sp>
    </p:spTree>
    <p:extLst>
      <p:ext uri="{BB962C8B-B14F-4D97-AF65-F5344CB8AC3E}">
        <p14:creationId xmlns:p14="http://schemas.microsoft.com/office/powerpoint/2010/main" val="1653123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3CA477-81B6-374E-9D6A-7920FCDCB4B6}"/>
              </a:ext>
            </a:extLst>
          </p:cNvPr>
          <p:cNvSpPr/>
          <p:nvPr/>
        </p:nvSpPr>
        <p:spPr>
          <a:xfrm>
            <a:off x="838200" y="660337"/>
            <a:ext cx="61822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Deep Space Network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364B64-1C81-334B-BCAC-0F9723E87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920021"/>
            <a:ext cx="10918715" cy="460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867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1B83-F2F4-0840-9CE9-B89D88B47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Deep Space Network Maximum data transfer rate:</a:t>
            </a:r>
          </a:p>
          <a:p>
            <a:pPr lvl="1" fontAlgn="base"/>
            <a:r>
              <a:rPr lang="en-US" dirty="0"/>
              <a:t>25 kilobytes/sec</a:t>
            </a:r>
          </a:p>
          <a:p>
            <a:pPr fontAlgn="base"/>
            <a:endParaRPr lang="en-US" sz="1000" dirty="0"/>
          </a:p>
          <a:p>
            <a:pPr fontAlgn="base"/>
            <a:r>
              <a:rPr lang="en-US" dirty="0"/>
              <a:t>USB 3.0 connector data transfer rate:</a:t>
            </a:r>
          </a:p>
          <a:p>
            <a:pPr lvl="1" fontAlgn="base"/>
            <a:r>
              <a:rPr lang="en-US" dirty="0"/>
              <a:t>600,000+ kilobytes/sec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3CA477-81B6-374E-9D6A-7920FCDCB4B6}"/>
              </a:ext>
            </a:extLst>
          </p:cNvPr>
          <p:cNvSpPr/>
          <p:nvPr/>
        </p:nvSpPr>
        <p:spPr>
          <a:xfrm>
            <a:off x="838200" y="660337"/>
            <a:ext cx="61822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Deep Space Network</a:t>
            </a:r>
          </a:p>
        </p:txBody>
      </p:sp>
    </p:spTree>
    <p:extLst>
      <p:ext uri="{BB962C8B-B14F-4D97-AF65-F5344CB8AC3E}">
        <p14:creationId xmlns:p14="http://schemas.microsoft.com/office/powerpoint/2010/main" val="3971744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A3B23D-743F-6F47-AA0A-0ACB086206BB}"/>
              </a:ext>
            </a:extLst>
          </p:cNvPr>
          <p:cNvSpPr/>
          <p:nvPr/>
        </p:nvSpPr>
        <p:spPr>
          <a:xfrm>
            <a:off x="459060" y="225441"/>
            <a:ext cx="3738524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dirty="0">
                <a:ln/>
                <a:solidFill>
                  <a:schemeClr val="accent3"/>
                </a:solidFill>
              </a:rPr>
              <a:t>Spirit &amp; </a:t>
            </a:r>
          </a:p>
          <a:p>
            <a:r>
              <a:rPr lang="en-US" sz="5400" b="1" dirty="0">
                <a:ln/>
                <a:solidFill>
                  <a:schemeClr val="accent3"/>
                </a:solidFill>
              </a:rPr>
              <a:t>Opportunity</a:t>
            </a:r>
          </a:p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Mars Rovers</a:t>
            </a:r>
          </a:p>
          <a:p>
            <a:endParaRPr lang="en-US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1C78F4-1E1F-A442-883C-4661640B29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4"/>
          <a:stretch/>
        </p:blipFill>
        <p:spPr>
          <a:xfrm>
            <a:off x="4694663" y="225441"/>
            <a:ext cx="7248294" cy="63983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0ED37B-D680-844D-A469-F475A1D9B70E}"/>
              </a:ext>
            </a:extLst>
          </p:cNvPr>
          <p:cNvSpPr txBox="1"/>
          <p:nvPr/>
        </p:nvSpPr>
        <p:spPr>
          <a:xfrm>
            <a:off x="512956" y="3021982"/>
            <a:ext cx="428206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Launched:</a:t>
            </a:r>
          </a:p>
          <a:p>
            <a:r>
              <a:rPr lang="en-US" dirty="0"/>
              <a:t>Spirit – June 10, 2003 </a:t>
            </a:r>
          </a:p>
          <a:p>
            <a:r>
              <a:rPr lang="en-US" dirty="0"/>
              <a:t>Opportunity – July 7, 2003</a:t>
            </a:r>
          </a:p>
          <a:p>
            <a:endParaRPr lang="en-US" dirty="0"/>
          </a:p>
          <a:p>
            <a:r>
              <a:rPr lang="en-US" b="1" i="1" dirty="0"/>
              <a:t>Powered Off:</a:t>
            </a:r>
          </a:p>
          <a:p>
            <a:r>
              <a:rPr lang="en-US" dirty="0"/>
              <a:t>Spirit – May 25, 2011</a:t>
            </a:r>
          </a:p>
          <a:p>
            <a:r>
              <a:rPr lang="en-US" dirty="0"/>
              <a:t>Opportunity – STILL GOIN’ STRONG </a:t>
            </a:r>
          </a:p>
          <a:p>
            <a:endParaRPr lang="en-US" dirty="0"/>
          </a:p>
          <a:p>
            <a:r>
              <a:rPr lang="en-US" b="1" i="1" dirty="0"/>
              <a:t>Mission Objective:</a:t>
            </a:r>
          </a:p>
          <a:p>
            <a:r>
              <a:rPr lang="en-US" dirty="0"/>
              <a:t>search for and characterize a wide range of rocks and soils that hold clues to past water activity on Mars. </a:t>
            </a:r>
          </a:p>
        </p:txBody>
      </p:sp>
    </p:spTree>
    <p:extLst>
      <p:ext uri="{BB962C8B-B14F-4D97-AF65-F5344CB8AC3E}">
        <p14:creationId xmlns:p14="http://schemas.microsoft.com/office/powerpoint/2010/main" val="230432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429</TotalTime>
  <Words>329</Words>
  <Application>Microsoft Macintosh PowerPoint</Application>
  <PresentationFormat>Widescreen</PresentationFormat>
  <Paragraphs>87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Puryear</dc:creator>
  <cp:lastModifiedBy>Kaitlin Puryear</cp:lastModifiedBy>
  <cp:revision>28</cp:revision>
  <dcterms:created xsi:type="dcterms:W3CDTF">2018-02-27T00:02:49Z</dcterms:created>
  <dcterms:modified xsi:type="dcterms:W3CDTF">2018-02-28T21:41:14Z</dcterms:modified>
</cp:coreProperties>
</file>

<file path=docProps/thumbnail.jpeg>
</file>